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23"/>
  </p:handoutMasterIdLst>
  <p:sldIdLst>
    <p:sldId id="256" r:id="rId2"/>
    <p:sldId id="283" r:id="rId3"/>
    <p:sldId id="257" r:id="rId4"/>
    <p:sldId id="284" r:id="rId5"/>
    <p:sldId id="258" r:id="rId6"/>
    <p:sldId id="268" r:id="rId7"/>
    <p:sldId id="260" r:id="rId8"/>
    <p:sldId id="262" r:id="rId9"/>
    <p:sldId id="261" r:id="rId10"/>
    <p:sldId id="285" r:id="rId11"/>
    <p:sldId id="263" r:id="rId12"/>
    <p:sldId id="271" r:id="rId13"/>
    <p:sldId id="280" r:id="rId14"/>
    <p:sldId id="281" r:id="rId15"/>
    <p:sldId id="278" r:id="rId16"/>
    <p:sldId id="282" r:id="rId17"/>
    <p:sldId id="286" r:id="rId18"/>
    <p:sldId id="264" r:id="rId19"/>
    <p:sldId id="272" r:id="rId20"/>
    <p:sldId id="266" r:id="rId21"/>
    <p:sldId id="27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AAE8B-CFE7-4E63-97A6-F38F0DFC2B66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DF65F-64E3-4AF2-8F2F-91D656FD4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80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ultydiversity.org/core-curriculum" TargetMode="External"/><Relationship Id="rId2" Type="http://schemas.openxmlformats.org/officeDocument/2006/relationships/hyperlink" Target="https://www.facultydiversity.org/event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3" y="770467"/>
            <a:ext cx="11171554" cy="3352800"/>
          </a:xfrm>
        </p:spPr>
        <p:txBody>
          <a:bodyPr/>
          <a:lstStyle/>
          <a:p>
            <a:r>
              <a:rPr lang="en-US" sz="8000" dirty="0" smtClean="0"/>
              <a:t>NCFDD: Every Semester AND Summer Need a Plan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5"/>
            <a:ext cx="11107545" cy="242683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Wayne State University</a:t>
            </a:r>
          </a:p>
          <a:p>
            <a:r>
              <a:rPr lang="en-US" dirty="0" smtClean="0"/>
              <a:t>Krista Brumley</a:t>
            </a:r>
          </a:p>
          <a:p>
            <a:r>
              <a:rPr lang="en-US" dirty="0" smtClean="0"/>
              <a:t>May 8, 2019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sz="1800" i="1" dirty="0" smtClean="0"/>
              <a:t>*Resource: The National Center for Faculty Development and Diversity (www.facultydiversity.org)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30249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weekly planning meeting!!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(Pause at 1.21)</a:t>
            </a:r>
          </a:p>
          <a:p>
            <a:r>
              <a:rPr lang="en-US" dirty="0" smtClean="0"/>
              <a:t>Webinar talks about next steps on getting the support you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61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65365"/>
          </a:xfrm>
        </p:spPr>
        <p:txBody>
          <a:bodyPr>
            <a:normAutofit/>
          </a:bodyPr>
          <a:lstStyle/>
          <a:p>
            <a:r>
              <a:rPr lang="en-US" dirty="0" smtClean="0"/>
              <a:t>Step </a:t>
            </a:r>
            <a:r>
              <a:rPr lang="en-US" dirty="0"/>
              <a:t>4</a:t>
            </a:r>
            <a:r>
              <a:rPr lang="en-US" dirty="0" smtClean="0"/>
              <a:t>: The Weekly Planning Meeting </a:t>
            </a:r>
            <a:r>
              <a:rPr lang="en-US" sz="2000" b="1" i="1" dirty="0" smtClean="0">
                <a:solidFill>
                  <a:srgbClr val="0070C0"/>
                </a:solidFill>
              </a:rPr>
              <a:t>(maintaining the strategic plan)</a:t>
            </a:r>
            <a:endParaRPr lang="en-US" sz="2000" b="1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405162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Set up skeleton rubric (i.e. calendar – paper, electronic, whatever works):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Pull out your weekly calendar; block out all personal (e.g. aerobics class; kid’s soccer game) and professional time commitments (e.g., meetings, workshops) – </a:t>
            </a:r>
            <a:r>
              <a:rPr lang="en-US" b="1" i="1" dirty="0" smtClean="0"/>
              <a:t>these are fixed responsibilities that you cannot move</a:t>
            </a:r>
            <a:endParaRPr lang="en-US" b="1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Brain dump – categories of responsibilities (e.g., research, teaching, service, personal, coursework, DGS, journal editor, advising/mentoring, etc.)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Write down everything that you need to do this week in each category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Don’t forget your strategic plan – this was your research/writing/coursework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What </a:t>
            </a:r>
            <a:r>
              <a:rPr lang="en-US" dirty="0"/>
              <a:t>are your priorities? Consider how you are evaluated!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40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Brain Dump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6744978"/>
              </p:ext>
            </p:extLst>
          </p:nvPr>
        </p:nvGraphicFramePr>
        <p:xfrm>
          <a:off x="676275" y="2011363"/>
          <a:ext cx="10753725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0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0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07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0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Research/Writing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Teaching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 &amp; Society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Personal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</a:t>
                      </a:r>
                      <a:r>
                        <a:rPr lang="en-US" baseline="0" dirty="0" smtClean="0"/>
                        <a:t> nights away manuscript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</a:t>
                      </a:r>
                      <a:r>
                        <a:rPr lang="en-US" baseline="0" dirty="0" smtClean="0"/>
                        <a:t> for workshop </a:t>
                      </a:r>
                      <a:r>
                        <a:rPr lang="en-US" baseline="0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Write</a:t>
                      </a:r>
                      <a:r>
                        <a:rPr lang="en-US" baseline="0" dirty="0" smtClean="0"/>
                        <a:t> DQ – 2300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Robotics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Revise demographic chart – GWF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Send out invite to open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</a:t>
                      </a:r>
                      <a:r>
                        <a:rPr lang="en-US" baseline="0" dirty="0" smtClean="0"/>
                        <a:t> blogs – 7800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5678.r1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XC meet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Send out transcripts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Revise</a:t>
                      </a:r>
                      <a:r>
                        <a:rPr lang="en-US" baseline="0" dirty="0" smtClean="0"/>
                        <a:t> recruitment flyer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Write</a:t>
                      </a:r>
                      <a:r>
                        <a:rPr lang="en-US" baseline="0" dirty="0" smtClean="0"/>
                        <a:t> intro., week 5 – 2300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Exercise</a:t>
                      </a:r>
                      <a:r>
                        <a:rPr lang="en-US" baseline="0" dirty="0" smtClean="0"/>
                        <a:t> – aqua fit, walk, run, etc.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Draft</a:t>
                      </a:r>
                      <a:r>
                        <a:rPr lang="en-US" baseline="0" dirty="0" smtClean="0"/>
                        <a:t> introduction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</a:t>
                      </a:r>
                      <a:r>
                        <a:rPr lang="en-US" baseline="0" dirty="0" smtClean="0"/>
                        <a:t> up area meetings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</a:t>
                      </a:r>
                      <a:r>
                        <a:rPr lang="en-US" baseline="0" dirty="0" smtClean="0"/>
                        <a:t> for class – 7800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School</a:t>
                      </a:r>
                      <a:r>
                        <a:rPr lang="en-US" baseline="0" dirty="0" smtClean="0"/>
                        <a:t> meeting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Finish</a:t>
                      </a:r>
                      <a:r>
                        <a:rPr lang="en-US" baseline="0" dirty="0" smtClean="0"/>
                        <a:t> 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 DQ – 2300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Quotes</a:t>
                      </a:r>
                      <a:r>
                        <a:rPr lang="en-US" baseline="0" dirty="0" smtClean="0"/>
                        <a:t> in WFC chart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70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096354"/>
          </a:xfrm>
        </p:spPr>
        <p:txBody>
          <a:bodyPr/>
          <a:lstStyle/>
          <a:p>
            <a:r>
              <a:rPr lang="en-US" dirty="0" smtClean="0"/>
              <a:t>Reality Brain Dump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88" y="1388853"/>
            <a:ext cx="9523563" cy="5279366"/>
          </a:xfrm>
        </p:spPr>
      </p:pic>
    </p:spTree>
    <p:extLst>
      <p:ext uri="{BB962C8B-B14F-4D97-AF65-F5344CB8AC3E}">
        <p14:creationId xmlns:p14="http://schemas.microsoft.com/office/powerpoint/2010/main" val="292888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Tasks Meet Calendar (Time)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60478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Place your tasks into your calendar – into a specific day and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They are NOT all going to fit, so put the most important ones in FIRST! These are the items that contribute to your long-term success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Figure out what do with the tasks that don’t fit:</a:t>
            </a:r>
          </a:p>
          <a:p>
            <a:pPr marL="713232" lvl="1" indent="-457200">
              <a:buFont typeface="Wingdings" panose="05000000000000000000" pitchFamily="2" charset="2"/>
              <a:buChar char="ü"/>
            </a:pPr>
            <a:r>
              <a:rPr lang="en-US" sz="2800" dirty="0" smtClean="0"/>
              <a:t>Delegate, let things go, lower your standard on perfection, ask for help, renegotiate a deadline, etc.</a:t>
            </a:r>
          </a:p>
          <a:p>
            <a:pPr marL="713232" lvl="1" indent="-457200">
              <a:buFont typeface="Wingdings" panose="05000000000000000000" pitchFamily="2" charset="2"/>
              <a:buChar char="ü"/>
            </a:pPr>
            <a:r>
              <a:rPr lang="en-US" sz="2800" dirty="0" smtClean="0"/>
              <a:t>Figure out what matters; leave white space so not all jammed</a:t>
            </a:r>
            <a:r>
              <a:rPr lang="en-US" sz="2800" dirty="0"/>
              <a:t>; be creative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07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1212723" cy="794429"/>
          </a:xfrm>
        </p:spPr>
        <p:txBody>
          <a:bodyPr>
            <a:normAutofit/>
          </a:bodyPr>
          <a:lstStyle/>
          <a:p>
            <a:r>
              <a:rPr lang="en-US" dirty="0"/>
              <a:t>Step 5: Tasks meet Calendar </a:t>
            </a:r>
            <a:r>
              <a:rPr lang="en-US" sz="2000" b="1" i="1" dirty="0">
                <a:solidFill>
                  <a:srgbClr val="0070C0"/>
                </a:solidFill>
              </a:rPr>
              <a:t>(align your </a:t>
            </a:r>
            <a:r>
              <a:rPr lang="en-US" sz="2000" b="1" i="1" dirty="0" smtClean="0">
                <a:solidFill>
                  <a:srgbClr val="0070C0"/>
                </a:solidFill>
              </a:rPr>
              <a:t>priorities with how evaluated)</a:t>
            </a:r>
            <a:endParaRPr lang="en-US" sz="2000" dirty="0"/>
          </a:p>
        </p:txBody>
      </p:sp>
      <p:pic>
        <p:nvPicPr>
          <p:cNvPr id="7" name="Content Placeholder 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996" y="1673526"/>
            <a:ext cx="8971472" cy="50119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988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next steps </a:t>
            </a:r>
            <a:r>
              <a:rPr lang="en-US" sz="2000" b="1" dirty="0" smtClean="0"/>
              <a:t>(1.21 min. on recorded webinar)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1003510" cy="440516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Watch “How to align your time with your priorities” video – weekly planning meeting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Watch “How to develop a daily writing practice” video</a:t>
            </a:r>
          </a:p>
          <a:p>
            <a:pPr marL="713232" lvl="1" indent="-457200">
              <a:buFont typeface="Wingdings" panose="05000000000000000000" pitchFamily="2" charset="2"/>
              <a:buChar char="ü"/>
            </a:pPr>
            <a:r>
              <a:rPr lang="en-US" dirty="0" smtClean="0"/>
              <a:t>Find an accountability buddy (NCFDD) or a colleague</a:t>
            </a:r>
          </a:p>
          <a:p>
            <a:pPr marL="713232" lvl="1" indent="-457200">
              <a:buFont typeface="Wingdings" panose="05000000000000000000" pitchFamily="2" charset="2"/>
              <a:buChar char="ü"/>
            </a:pPr>
            <a:r>
              <a:rPr lang="en-US" dirty="0" smtClean="0"/>
              <a:t>If a grad student, consider dissertation success  </a:t>
            </a:r>
            <a:r>
              <a:rPr lang="en-US" dirty="0" err="1" smtClean="0"/>
              <a:t>bootcamp</a:t>
            </a:r>
            <a:r>
              <a:rPr lang="en-US" dirty="0" smtClean="0"/>
              <a:t>; its free!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Watch “Mastering academic time management” video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Watch “Moving from resistance to writing” video – June 13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Join the 14-day writing challenges – starts June 17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Check out the teaching in no time videos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www.facultydiversity.org/events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www.facultydiversity.org/core-curriculum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29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LUCK THIS SUMMER!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don’t forget to assess and adjust around week 6 or 7 of the summer…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9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4845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6: Identify and Evaluate your Resistance </a:t>
            </a:r>
            <a:r>
              <a:rPr lang="en-US" sz="4000" b="1" i="1" dirty="0" smtClean="0">
                <a:solidFill>
                  <a:srgbClr val="0070C0"/>
                </a:solidFill>
              </a:rPr>
              <a:t>(what is it, what drives it, and how do we do resistance?)</a:t>
            </a:r>
            <a:endParaRPr lang="en-US" sz="4000" b="1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748" y="2061712"/>
            <a:ext cx="10753725" cy="451161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chemeClr val="tx1"/>
                </a:solidFill>
              </a:rPr>
              <a:t>Resistance</a:t>
            </a:r>
            <a:r>
              <a:rPr lang="en-US" dirty="0" smtClean="0"/>
              <a:t>: a defense mechanism to keep us from doing anything that might be dangerous; it arises in response to anything that increases our anxiety.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Fear of: exposure, failure, challenging the status quo, not being enough, etc.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How it manifests?</a:t>
            </a:r>
            <a:endParaRPr lang="en-US" dirty="0"/>
          </a:p>
          <a:p>
            <a:r>
              <a:rPr lang="en-US" dirty="0" smtClean="0"/>
              <a:t>- Procrastination (or sometimes known as “</a:t>
            </a:r>
            <a:r>
              <a:rPr lang="en-US" dirty="0" err="1" smtClean="0"/>
              <a:t>workcrastination</a:t>
            </a:r>
            <a:r>
              <a:rPr lang="en-US" dirty="0" smtClean="0"/>
              <a:t>” like email </a:t>
            </a:r>
            <a:r>
              <a:rPr lang="en-US" dirty="0" smtClean="0">
                <a:sym typeface="Wingdings" panose="05000000000000000000" pitchFamily="2" charset="2"/>
              </a:rPr>
              <a:t>)</a:t>
            </a:r>
            <a:endParaRPr lang="en-US" dirty="0" smtClean="0"/>
          </a:p>
          <a:p>
            <a:r>
              <a:rPr lang="en-US" dirty="0" smtClean="0"/>
              <a:t>- Avoidance</a:t>
            </a:r>
          </a:p>
          <a:p>
            <a:r>
              <a:rPr lang="en-US" dirty="0" smtClean="0"/>
              <a:t>- Denial</a:t>
            </a:r>
          </a:p>
          <a:p>
            <a:r>
              <a:rPr lang="en-US" dirty="0" smtClean="0"/>
              <a:t>- Anger </a:t>
            </a:r>
          </a:p>
          <a:p>
            <a:r>
              <a:rPr lang="en-US" dirty="0" smtClean="0"/>
              <a:t>- Limiting beliefs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25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6: What are limiting beliefs?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6248346"/>
              </p:ext>
            </p:extLst>
          </p:nvPr>
        </p:nvGraphicFramePr>
        <p:xfrm>
          <a:off x="676275" y="2011363"/>
          <a:ext cx="10753726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6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6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Limiting Beliefs about</a:t>
                      </a:r>
                      <a:r>
                        <a:rPr lang="en-US" sz="2800" baseline="0" dirty="0" smtClean="0"/>
                        <a:t> Writing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What we Know from Research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 need huge blocks of</a:t>
                      </a:r>
                      <a:r>
                        <a:rPr lang="en-US" sz="2800" baseline="0" dirty="0" smtClean="0"/>
                        <a:t> uninterrupted time.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The most productive writers</a:t>
                      </a:r>
                      <a:r>
                        <a:rPr lang="en-US" sz="2800" baseline="0" dirty="0" smtClean="0"/>
                        <a:t> write regularly, in small increments.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 must</a:t>
                      </a:r>
                      <a:r>
                        <a:rPr lang="en-US" sz="2800" baseline="0" dirty="0" smtClean="0"/>
                        <a:t> be inspired to write.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No, you don’t.</a:t>
                      </a:r>
                      <a:r>
                        <a:rPr lang="en-US" sz="2800" baseline="0" dirty="0" smtClean="0"/>
                        <a:t> You show up, the inspiration comes once you get started.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Writing is what I do when I’m done thinking.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Writing is thinking.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23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949705"/>
          </a:xfrm>
        </p:spPr>
        <p:txBody>
          <a:bodyPr/>
          <a:lstStyle/>
          <a:p>
            <a:r>
              <a:rPr lang="en-US" dirty="0" smtClean="0"/>
              <a:t>Why create a strategic plan?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1449238"/>
            <a:ext cx="10753725" cy="4951562"/>
          </a:xfrm>
        </p:spPr>
        <p:txBody>
          <a:bodyPr>
            <a:normAutofit lnSpcReduction="10000"/>
          </a:bodyPr>
          <a:lstStyle/>
          <a:p>
            <a:pPr>
              <a:buFont typeface="Calibri Light" panose="020F0302020204030204" pitchFamily="34" charset="0"/>
              <a:buChar char="√"/>
            </a:pPr>
            <a:r>
              <a:rPr lang="en-US" dirty="0" smtClean="0"/>
              <a:t> As academics we have a lot of unstructured time</a:t>
            </a:r>
          </a:p>
          <a:p>
            <a:pPr>
              <a:buFont typeface="Calibri Light" panose="020F0302020204030204" pitchFamily="34" charset="0"/>
              <a:buChar char="√"/>
            </a:pPr>
            <a:r>
              <a:rPr lang="en-US" dirty="0"/>
              <a:t> </a:t>
            </a:r>
            <a:r>
              <a:rPr lang="en-US" dirty="0" smtClean="0"/>
              <a:t>Varied and time-consuming commitments</a:t>
            </a:r>
          </a:p>
          <a:p>
            <a:pPr>
              <a:buFont typeface="Calibri Light" panose="020F0302020204030204" pitchFamily="34" charset="0"/>
              <a:buChar char="√"/>
            </a:pPr>
            <a:r>
              <a:rPr lang="en-US" dirty="0"/>
              <a:t> </a:t>
            </a:r>
            <a:r>
              <a:rPr lang="en-US" dirty="0" smtClean="0"/>
              <a:t>The tendency to unconsciously prioritize seemingly urgent, unimportant tasks and other needs while neglecting our own long-term success, health and well-being, and relationships</a:t>
            </a:r>
          </a:p>
          <a:p>
            <a:pPr>
              <a:buFont typeface="Calibri Light" panose="020F0302020204030204" pitchFamily="34" charset="0"/>
              <a:buChar char="√"/>
            </a:pPr>
            <a:r>
              <a:rPr lang="en-US" dirty="0"/>
              <a:t> </a:t>
            </a:r>
            <a:r>
              <a:rPr lang="en-US" dirty="0" smtClean="0"/>
              <a:t>Research unlike teaching and service has very little built-in accountability (daily; instead it is maybe once a year or after five years when you are ready to go up or would like to be promoted)</a:t>
            </a:r>
          </a:p>
          <a:p>
            <a:pPr>
              <a:buFont typeface="Calibri Light" panose="020F0302020204030204" pitchFamily="34" charset="0"/>
              <a:buChar char="√"/>
            </a:pPr>
            <a:r>
              <a:rPr lang="en-US" dirty="0"/>
              <a:t> </a:t>
            </a:r>
            <a:r>
              <a:rPr lang="en-US" dirty="0" smtClean="0"/>
              <a:t>The strategic plan is meant to build in accountability and elevate its importance</a:t>
            </a:r>
          </a:p>
          <a:p>
            <a:pPr>
              <a:buFont typeface="Calibri Light" panose="020F0302020204030204" pitchFamily="34" charset="0"/>
              <a:buChar char="√"/>
            </a:pPr>
            <a:r>
              <a:rPr lang="en-US" dirty="0"/>
              <a:t> </a:t>
            </a:r>
            <a:r>
              <a:rPr lang="en-US" dirty="0" smtClean="0"/>
              <a:t>Lack of clarify about how much time research and writing tasks actually take (2.5 times more)</a:t>
            </a:r>
          </a:p>
          <a:p>
            <a:pPr>
              <a:buFont typeface="Calibri Light" panose="020F0302020204030204" pitchFamily="34" charset="0"/>
              <a:buChar char="√"/>
            </a:pPr>
            <a:r>
              <a:rPr lang="en-US" dirty="0" smtClean="0"/>
              <a:t> Institutional cultures/department norms on what work means and when we do it (i.e., “everyone works all the time”)</a:t>
            </a:r>
          </a:p>
          <a:p>
            <a:pPr>
              <a:buFont typeface="Calibri Light" panose="020F0302020204030204" pitchFamily="34" charset="0"/>
              <a:buChar char="√"/>
            </a:pPr>
            <a:endParaRPr lang="en-US" dirty="0" smtClean="0"/>
          </a:p>
          <a:p>
            <a:pPr>
              <a:buFont typeface="Calibri Light" panose="020F0302020204030204" pitchFamily="34" charset="0"/>
              <a:buChar char="√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70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346520"/>
          </a:xfrm>
        </p:spPr>
        <p:txBody>
          <a:bodyPr>
            <a:normAutofit/>
          </a:bodyPr>
          <a:lstStyle/>
          <a:p>
            <a:r>
              <a:rPr lang="en-US" dirty="0" smtClean="0"/>
              <a:t>Step 7: Assess and adjust!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Each week is a new week!!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am I progressing towards my goals in my strategic plan?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Have I developed a consistent daily writing habit?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Am I consistently holding a weekly planning meeting?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I’m not where I hoped to be, what’s holding me back?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90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923825"/>
          </a:xfrm>
        </p:spPr>
        <p:txBody>
          <a:bodyPr/>
          <a:lstStyle/>
          <a:p>
            <a:r>
              <a:rPr lang="en-US" dirty="0" smtClean="0"/>
              <a:t>Step </a:t>
            </a:r>
            <a:r>
              <a:rPr lang="en-US" dirty="0"/>
              <a:t>7</a:t>
            </a:r>
            <a:r>
              <a:rPr lang="en-US" dirty="0" smtClean="0"/>
              <a:t>: What’s holding you back?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580443"/>
              </p:ext>
            </p:extLst>
          </p:nvPr>
        </p:nvGraphicFramePr>
        <p:xfrm>
          <a:off x="736660" y="1493778"/>
          <a:ext cx="10753725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4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9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94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Technical Errors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Psychological Errors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External Realities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Haven’t set aside</a:t>
                      </a:r>
                      <a:r>
                        <a:rPr lang="en-US" sz="2400" baseline="0" dirty="0" smtClean="0"/>
                        <a:t> the time to write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Perfectionism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Somebody got</a:t>
                      </a:r>
                      <a:r>
                        <a:rPr lang="en-US" sz="2400" baseline="0" dirty="0" smtClean="0"/>
                        <a:t> sick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Set aside the wrong</a:t>
                      </a:r>
                      <a:r>
                        <a:rPr lang="en-US" sz="2400" baseline="0" dirty="0" smtClean="0"/>
                        <a:t> time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Disempowerment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You get sick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You have no idea how much time tasks take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Inner critic(s)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You have a health issue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You don’t have smart</a:t>
                      </a:r>
                      <a:r>
                        <a:rPr lang="en-US" sz="2400" baseline="0" dirty="0" smtClean="0"/>
                        <a:t> goals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Unclear goals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You move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You can’t figure out what you have to do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Imposter syndrome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You had</a:t>
                      </a:r>
                      <a:r>
                        <a:rPr lang="en-US" sz="2400" baseline="0" dirty="0" smtClean="0"/>
                        <a:t> a baby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You don’t know how to do something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Fear</a:t>
                      </a:r>
                      <a:r>
                        <a:rPr lang="en-US" sz="2400" baseline="0" dirty="0" smtClean="0"/>
                        <a:t> of failure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Fear of success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48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Today: To Create a Strategic Plan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sz="3200" dirty="0" smtClean="0"/>
              <a:t>(i.e., your navigation plan)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4" y="2408495"/>
            <a:ext cx="10753725" cy="37661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Identify your goals for semester (summer)</a:t>
            </a:r>
          </a:p>
          <a:p>
            <a:pPr marL="0" indent="0">
              <a:buNone/>
            </a:pPr>
            <a:r>
              <a:rPr lang="en-US" dirty="0" smtClean="0"/>
              <a:t>2. Map the steps (only research/writing/personal; not other items because built-in accountability)</a:t>
            </a:r>
          </a:p>
          <a:p>
            <a:pPr marL="0" indent="0">
              <a:buNone/>
            </a:pPr>
            <a:r>
              <a:rPr lang="en-US" dirty="0" smtClean="0"/>
              <a:t>3. Projects </a:t>
            </a:r>
            <a:r>
              <a:rPr lang="en-US" dirty="0"/>
              <a:t>meet </a:t>
            </a:r>
            <a:r>
              <a:rPr lang="en-US" dirty="0" smtClean="0"/>
              <a:t>calendar – this is your strategic plan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4. Weekly planning meeting – maintain the strategic plan</a:t>
            </a:r>
          </a:p>
          <a:p>
            <a:pPr marL="0" indent="0">
              <a:buNone/>
            </a:pPr>
            <a:r>
              <a:rPr lang="en-US" dirty="0" smtClean="0"/>
              <a:t>5. Align time with priorities – tasks meet calendar</a:t>
            </a:r>
          </a:p>
          <a:p>
            <a:pPr marL="0" indent="0">
              <a:buNone/>
            </a:pPr>
            <a:r>
              <a:rPr lang="en-US" dirty="0" smtClean="0"/>
              <a:t>6. Identify your resistance; evaluate</a:t>
            </a:r>
          </a:p>
          <a:p>
            <a:pPr marL="0" indent="0">
              <a:buNone/>
            </a:pPr>
            <a:r>
              <a:rPr lang="en-US" dirty="0" smtClean="0"/>
              <a:t>7. Assess and adjust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9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 recorded webinar (January 10, 2019)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(29 </a:t>
            </a:r>
            <a:r>
              <a:rPr lang="en-US" dirty="0" smtClean="0"/>
              <a:t>minute marker)</a:t>
            </a:r>
          </a:p>
          <a:p>
            <a:r>
              <a:rPr lang="en-US" dirty="0" smtClean="0"/>
              <a:t>Available on the NCFDD site once you log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62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381025"/>
          </a:xfrm>
        </p:spPr>
        <p:txBody>
          <a:bodyPr/>
          <a:lstStyle/>
          <a:p>
            <a:r>
              <a:rPr lang="en-US" dirty="0" smtClean="0"/>
              <a:t>Step 1: Identify your Goals </a:t>
            </a:r>
            <a:r>
              <a:rPr lang="en-US" sz="2000" b="1" dirty="0" smtClean="0"/>
              <a:t>(39 minutes)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/>
              <a:t>Make sure they are SMART</a:t>
            </a:r>
            <a:r>
              <a:rPr lang="en-US" dirty="0" smtClean="0"/>
              <a:t>:</a:t>
            </a:r>
          </a:p>
          <a:p>
            <a:r>
              <a:rPr lang="en-US" sz="4400" b="1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pecific </a:t>
            </a:r>
            <a:r>
              <a:rPr lang="en-US" dirty="0"/>
              <a:t>(simple and clearly defined)</a:t>
            </a:r>
            <a:endParaRPr lang="en-US" dirty="0" smtClean="0"/>
          </a:p>
          <a:p>
            <a:r>
              <a:rPr lang="en-US" sz="4400" b="1" dirty="0" smtClean="0">
                <a:solidFill>
                  <a:srgbClr val="0070C0"/>
                </a:solidFill>
              </a:rPr>
              <a:t>M</a:t>
            </a:r>
            <a:r>
              <a:rPr lang="en-US" dirty="0" smtClean="0"/>
              <a:t>easureable </a:t>
            </a:r>
            <a:r>
              <a:rPr lang="en-US" dirty="0"/>
              <a:t>(tangible evidence that you’ve achieved it)</a:t>
            </a:r>
            <a:endParaRPr lang="en-US" dirty="0" smtClean="0"/>
          </a:p>
          <a:p>
            <a:r>
              <a:rPr lang="en-US" sz="4400" b="1" dirty="0" smtClean="0">
                <a:solidFill>
                  <a:srgbClr val="0070C0"/>
                </a:solidFill>
              </a:rPr>
              <a:t>A</a:t>
            </a:r>
            <a:r>
              <a:rPr lang="en-US" dirty="0" smtClean="0"/>
              <a:t>ttractive (you have to somewhat want </a:t>
            </a:r>
            <a:r>
              <a:rPr lang="en-US" dirty="0"/>
              <a:t>to do it)</a:t>
            </a:r>
            <a:endParaRPr lang="en-US" dirty="0" smtClean="0"/>
          </a:p>
          <a:p>
            <a:r>
              <a:rPr lang="en-US" sz="4400" b="1" dirty="0" smtClean="0">
                <a:solidFill>
                  <a:srgbClr val="0070C0"/>
                </a:solidFill>
              </a:rPr>
              <a:t>R</a:t>
            </a:r>
            <a:r>
              <a:rPr lang="en-US" dirty="0" smtClean="0"/>
              <a:t>ealistic (to </a:t>
            </a:r>
            <a:r>
              <a:rPr lang="en-US" dirty="0"/>
              <a:t>be </a:t>
            </a:r>
            <a:r>
              <a:rPr lang="en-US" dirty="0" smtClean="0"/>
              <a:t>successful)</a:t>
            </a:r>
          </a:p>
          <a:p>
            <a:r>
              <a:rPr lang="en-US" sz="4400" b="1" dirty="0" smtClean="0">
                <a:solidFill>
                  <a:srgbClr val="0070C0"/>
                </a:solidFill>
              </a:rPr>
              <a:t>T</a:t>
            </a:r>
            <a:r>
              <a:rPr lang="en-US" dirty="0" smtClean="0"/>
              <a:t>ime-framed (balance some </a:t>
            </a:r>
            <a:r>
              <a:rPr lang="en-US" dirty="0"/>
              <a:t>urgency </a:t>
            </a:r>
            <a:r>
              <a:rPr lang="en-US" dirty="0" smtClean="0"/>
              <a:t>with a clear plan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0699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2: Map the Steps </a:t>
            </a:r>
            <a:r>
              <a:rPr lang="en-US" sz="2000" b="1" dirty="0"/>
              <a:t>(time 47.15-52.22 -- </a:t>
            </a:r>
            <a:r>
              <a:rPr lang="en-US" sz="2000" b="1" dirty="0" smtClean="0"/>
              <a:t>reviewed; switches </a:t>
            </a:r>
            <a:r>
              <a:rPr lang="en-US" sz="2000" b="1" dirty="0"/>
              <a:t>to blank </a:t>
            </a:r>
            <a:r>
              <a:rPr lang="en-US" sz="2000" b="1" dirty="0" smtClean="0"/>
              <a:t>template at 57 min.; </a:t>
            </a:r>
            <a:r>
              <a:rPr lang="en-US" sz="2000" b="1" dirty="0"/>
              <a:t>voice back on at 1.02)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68241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02257" y="2157731"/>
            <a:ext cx="2631056" cy="844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Introduction 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1552755" y="3295291"/>
            <a:ext cx="2932981" cy="854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Literature review</a:t>
            </a:r>
            <a:endParaRPr lang="en-US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3088257" y="4468483"/>
            <a:ext cx="3614468" cy="1000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Methods</a:t>
            </a:r>
            <a:endParaRPr lang="en-US" sz="2400" b="1" dirty="0"/>
          </a:p>
        </p:txBody>
      </p:sp>
      <p:sp>
        <p:nvSpPr>
          <p:cNvPr id="15" name="Rectangle 14"/>
          <p:cNvSpPr/>
          <p:nvPr/>
        </p:nvSpPr>
        <p:spPr>
          <a:xfrm>
            <a:off x="5952226" y="5831457"/>
            <a:ext cx="3234906" cy="8626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Analysis</a:t>
            </a:r>
            <a:endParaRPr lang="en-US" sz="2400" b="1" dirty="0"/>
          </a:p>
        </p:txBody>
      </p:sp>
      <p:sp>
        <p:nvSpPr>
          <p:cNvPr id="16" name="Oval 15"/>
          <p:cNvSpPr/>
          <p:nvPr/>
        </p:nvSpPr>
        <p:spPr>
          <a:xfrm>
            <a:off x="7470475" y="2157731"/>
            <a:ext cx="3476446" cy="17327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Submit WFC Manuscript to Journal</a:t>
            </a:r>
            <a:endParaRPr lang="en-US" sz="2800" b="1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7030528" y="3950898"/>
            <a:ext cx="1026544" cy="1293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700732" y="2587925"/>
            <a:ext cx="3640347" cy="250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710023" y="3528204"/>
            <a:ext cx="2760452" cy="172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8574657" y="4098675"/>
            <a:ext cx="785003" cy="1585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02257" y="4813540"/>
            <a:ext cx="1561381" cy="54346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Perceived </a:t>
            </a:r>
            <a:r>
              <a:rPr lang="en-US" dirty="0"/>
              <a:t>WFC</a:t>
            </a:r>
          </a:p>
        </p:txBody>
      </p:sp>
      <p:sp>
        <p:nvSpPr>
          <p:cNvPr id="6" name="Rectangle 5"/>
          <p:cNvSpPr/>
          <p:nvPr/>
        </p:nvSpPr>
        <p:spPr>
          <a:xfrm>
            <a:off x="1231162" y="5585604"/>
            <a:ext cx="1388853" cy="491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Gendered differences</a:t>
            </a:r>
            <a:endParaRPr lang="en-US" dirty="0"/>
          </a:p>
        </p:txBody>
      </p:sp>
      <p:cxnSp>
        <p:nvCxnSpPr>
          <p:cNvPr id="9" name="Curved Connector 8"/>
          <p:cNvCxnSpPr/>
          <p:nvPr/>
        </p:nvCxnSpPr>
        <p:spPr>
          <a:xfrm flipV="1">
            <a:off x="1052423" y="4209691"/>
            <a:ext cx="646981" cy="53483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/>
        </p:nvCxnSpPr>
        <p:spPr>
          <a:xfrm rot="5400000" flipH="1" flipV="1">
            <a:off x="1951727" y="4811384"/>
            <a:ext cx="1375913" cy="17252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/>
          <p:nvPr/>
        </p:nvCxnSpPr>
        <p:spPr>
          <a:xfrm flipV="1">
            <a:off x="4833825" y="6015846"/>
            <a:ext cx="1108685" cy="44210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226279" y="6308605"/>
            <a:ext cx="1607546" cy="2986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Pull out quotes</a:t>
            </a:r>
            <a:endParaRPr lang="en-US" dirty="0"/>
          </a:p>
        </p:txBody>
      </p:sp>
      <p:cxnSp>
        <p:nvCxnSpPr>
          <p:cNvPr id="10" name="Elbow Connector 9"/>
          <p:cNvCxnSpPr/>
          <p:nvPr/>
        </p:nvCxnSpPr>
        <p:spPr>
          <a:xfrm rot="10800000" flipV="1">
            <a:off x="4833826" y="5831456"/>
            <a:ext cx="1118401" cy="18438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088257" y="5683680"/>
            <a:ext cx="1807234" cy="332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 interviews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93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Map the Steps – your turn </a:t>
            </a:r>
            <a:r>
              <a:rPr lang="en-US" sz="2400" b="1" dirty="0" smtClean="0"/>
              <a:t>(10 minutes)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68241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02257" y="2157731"/>
            <a:ext cx="2631056" cy="844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Project level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1552755" y="3295291"/>
            <a:ext cx="2932981" cy="854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Project</a:t>
            </a:r>
            <a:endParaRPr lang="en-US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3088257" y="4468483"/>
            <a:ext cx="3614468" cy="1000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Project</a:t>
            </a:r>
            <a:endParaRPr lang="en-US" sz="2400" b="1" dirty="0"/>
          </a:p>
        </p:txBody>
      </p:sp>
      <p:sp>
        <p:nvSpPr>
          <p:cNvPr id="15" name="Rectangle 14"/>
          <p:cNvSpPr/>
          <p:nvPr/>
        </p:nvSpPr>
        <p:spPr>
          <a:xfrm>
            <a:off x="5952226" y="5831457"/>
            <a:ext cx="3234906" cy="8626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Project</a:t>
            </a:r>
            <a:endParaRPr lang="en-US" sz="2400" b="1" dirty="0"/>
          </a:p>
        </p:txBody>
      </p:sp>
      <p:sp>
        <p:nvSpPr>
          <p:cNvPr id="16" name="Oval 15"/>
          <p:cNvSpPr/>
          <p:nvPr/>
        </p:nvSpPr>
        <p:spPr>
          <a:xfrm>
            <a:off x="7470475" y="2157731"/>
            <a:ext cx="3476446" cy="17327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GOAL</a:t>
            </a:r>
            <a:endParaRPr lang="en-US" sz="2800" b="1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7030528" y="3950898"/>
            <a:ext cx="1026544" cy="1293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700732" y="2587925"/>
            <a:ext cx="3640347" cy="250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710023" y="3528204"/>
            <a:ext cx="2760452" cy="172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8574657" y="4098675"/>
            <a:ext cx="785003" cy="1585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 flipV="1">
            <a:off x="1052423" y="4209691"/>
            <a:ext cx="646981" cy="53483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983411" y="4744528"/>
            <a:ext cx="1207698" cy="3795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Task level</a:t>
            </a:r>
            <a:endParaRPr lang="en-US" dirty="0"/>
          </a:p>
        </p:txBody>
      </p:sp>
      <p:cxnSp>
        <p:nvCxnSpPr>
          <p:cNvPr id="20" name="Curved Connector 19"/>
          <p:cNvCxnSpPr/>
          <p:nvPr/>
        </p:nvCxnSpPr>
        <p:spPr>
          <a:xfrm flipV="1">
            <a:off x="4787660" y="6111815"/>
            <a:ext cx="1164566" cy="6146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00732" y="5831457"/>
            <a:ext cx="1086928" cy="341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70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9324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</a:t>
            </a:r>
            <a:r>
              <a:rPr lang="en-US" dirty="0"/>
              <a:t>3</a:t>
            </a:r>
            <a:r>
              <a:rPr lang="en-US" dirty="0" smtClean="0"/>
              <a:t>: Projects meet Calendar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sz="2000" b="1" i="1" dirty="0">
                <a:solidFill>
                  <a:srgbClr val="0070C0"/>
                </a:solidFill>
              </a:rPr>
              <a:t>(this is your strategic plan) </a:t>
            </a:r>
            <a:r>
              <a:rPr lang="en-US" sz="2000" b="1" i="1" dirty="0" smtClean="0">
                <a:solidFill>
                  <a:srgbClr val="0070C0"/>
                </a:solidFill>
              </a:rPr>
              <a:t> (1.05 time)</a:t>
            </a:r>
            <a:r>
              <a:rPr lang="en-US" sz="2000" dirty="0" smtClean="0"/>
              <a:t>	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3696699"/>
              </p:ext>
            </p:extLst>
          </p:nvPr>
        </p:nvGraphicFramePr>
        <p:xfrm>
          <a:off x="657224" y="1328468"/>
          <a:ext cx="10520811" cy="535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5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96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Writing/Research</a:t>
                      </a:r>
                      <a:r>
                        <a:rPr lang="en-US" baseline="0" dirty="0" smtClean="0"/>
                        <a:t> Project(s)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Personal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Week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Introduction – WFC (project from goal 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Example: Aqua</a:t>
                      </a:r>
                      <a:r>
                        <a:rPr lang="en-US" baseline="0" dirty="0" smtClean="0"/>
                        <a:t> fit (2/week)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Week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Introduction - WFC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Example: Walk 1 mile/day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Week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Literature review – WFC</a:t>
                      </a:r>
                    </a:p>
                    <a:p>
                      <a:r>
                        <a:rPr lang="en-US" dirty="0" smtClean="0"/>
                        <a:t>Edits on nights away paper (project from goal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Example: Read fiction for 30 minutes/evening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Week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Literature review – WFC </a:t>
                      </a:r>
                    </a:p>
                    <a:p>
                      <a:r>
                        <a:rPr lang="en-US" dirty="0" smtClean="0"/>
                        <a:t>Edits</a:t>
                      </a:r>
                      <a:r>
                        <a:rPr lang="en-US" baseline="0" dirty="0" smtClean="0"/>
                        <a:t> on nights away paper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Take kid to soccer practice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Week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Literature</a:t>
                      </a:r>
                      <a:r>
                        <a:rPr lang="en-US" baseline="0" dirty="0" smtClean="0"/>
                        <a:t> review – gendered differences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Week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Conference</a:t>
                      </a:r>
                      <a:r>
                        <a:rPr lang="en-US" baseline="0" dirty="0" smtClean="0"/>
                        <a:t> travel/Vacation/?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Week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Literature review – gendered differences - WFC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Week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Analysis - WFC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Week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Analysis - WFC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Week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Analysis – finish; start</a:t>
                      </a:r>
                      <a:r>
                        <a:rPr lang="en-US" baseline="0" dirty="0" smtClean="0"/>
                        <a:t> conclusions -WFC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Week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Conclusions - WFC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Week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 read and submit - WFC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61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053222"/>
          </a:xfrm>
        </p:spPr>
        <p:txBody>
          <a:bodyPr/>
          <a:lstStyle/>
          <a:p>
            <a:r>
              <a:rPr lang="en-US" dirty="0" smtClean="0"/>
              <a:t>Step </a:t>
            </a:r>
            <a:r>
              <a:rPr lang="en-US" dirty="0"/>
              <a:t>3</a:t>
            </a:r>
            <a:r>
              <a:rPr lang="en-US" dirty="0" smtClean="0"/>
              <a:t>: Projects meet Calendar </a:t>
            </a:r>
            <a:r>
              <a:rPr lang="en-US" sz="2000" b="1" i="1" dirty="0" smtClean="0">
                <a:solidFill>
                  <a:srgbClr val="0070C0"/>
                </a:solidFill>
              </a:rPr>
              <a:t>(this is your strategic plan) (1.10 time starts; 1.16 blank template up; 1.19.50 Rachel is back) – your turn</a:t>
            </a:r>
            <a:r>
              <a:rPr lang="en-US" sz="2000" dirty="0" smtClean="0"/>
              <a:t>	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236000"/>
              </p:ext>
            </p:extLst>
          </p:nvPr>
        </p:nvGraphicFramePr>
        <p:xfrm>
          <a:off x="714194" y="1729218"/>
          <a:ext cx="10658834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1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00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Writing/Research</a:t>
                      </a:r>
                      <a:r>
                        <a:rPr lang="en-US" baseline="0" dirty="0" smtClean="0"/>
                        <a:t> Project(s)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Personal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Week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Week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Week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Week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Week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Week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Week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Week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Week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Week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Week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Week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01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1393</TotalTime>
  <Words>1392</Words>
  <Application>Microsoft Office PowerPoint</Application>
  <PresentationFormat>Widescreen</PresentationFormat>
  <Paragraphs>210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Metropolitan</vt:lpstr>
      <vt:lpstr>NCFDD: Every Semester AND Summer Need a Plan</vt:lpstr>
      <vt:lpstr>Why create a strategic plan? </vt:lpstr>
      <vt:lpstr>Plan for Today: To Create a Strategic Plan  (i.e., your navigation plan)</vt:lpstr>
      <vt:lpstr>Begin recorded webinar (January 10, 2019)</vt:lpstr>
      <vt:lpstr>Step 1: Identify your Goals (39 minutes)</vt:lpstr>
      <vt:lpstr>Step 2: Map the Steps (time 47.15-52.22 -- reviewed; switches to blank template at 57 min.; voice back on at 1.02)</vt:lpstr>
      <vt:lpstr>Step 2: Map the Steps – your turn (10 minutes)</vt:lpstr>
      <vt:lpstr>Step 3: Projects meet Calendar (this is your strategic plan)  (1.05 time) </vt:lpstr>
      <vt:lpstr>Step 3: Projects meet Calendar (this is your strategic plan) (1.10 time starts; 1.16 blank template up; 1.19.50 Rachel is back) – your turn </vt:lpstr>
      <vt:lpstr>The weekly planning meeting!!</vt:lpstr>
      <vt:lpstr>Step 4: The Weekly Planning Meeting (maintaining the strategic plan)</vt:lpstr>
      <vt:lpstr>Sample Brain Dump</vt:lpstr>
      <vt:lpstr>Reality Brain Dump</vt:lpstr>
      <vt:lpstr>Step 5: Tasks Meet Calendar (Time)</vt:lpstr>
      <vt:lpstr>Step 5: Tasks meet Calendar (align your priorities with how evaluated)</vt:lpstr>
      <vt:lpstr>Recommended next steps (1.21 min. on recorded webinar)</vt:lpstr>
      <vt:lpstr>GOOD LUCK THIS SUMMER!</vt:lpstr>
      <vt:lpstr>Step 6: Identify and Evaluate your Resistance (what is it, what drives it, and how do we do resistance?)</vt:lpstr>
      <vt:lpstr>Step 6: What are limiting beliefs?</vt:lpstr>
      <vt:lpstr>Step 7: Assess and adjust! </vt:lpstr>
      <vt:lpstr>Step 7: What’s holding you back?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Strategically Navigating Graduate School</dc:title>
  <dc:creator>Krista Brumley</dc:creator>
  <cp:lastModifiedBy>Jacob Wilson</cp:lastModifiedBy>
  <cp:revision>62</cp:revision>
  <dcterms:created xsi:type="dcterms:W3CDTF">2018-09-15T16:19:25Z</dcterms:created>
  <dcterms:modified xsi:type="dcterms:W3CDTF">2019-05-09T13:39:55Z</dcterms:modified>
</cp:coreProperties>
</file>