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4" r:id="rId3"/>
    <p:sldId id="308" r:id="rId4"/>
    <p:sldId id="259" r:id="rId5"/>
    <p:sldId id="305" r:id="rId6"/>
    <p:sldId id="261" r:id="rId7"/>
    <p:sldId id="309" r:id="rId8"/>
    <p:sldId id="297" r:id="rId9"/>
    <p:sldId id="311" r:id="rId10"/>
    <p:sldId id="313" r:id="rId11"/>
    <p:sldId id="284" r:id="rId12"/>
    <p:sldId id="265" r:id="rId13"/>
    <p:sldId id="267" r:id="rId14"/>
    <p:sldId id="310" r:id="rId15"/>
    <p:sldId id="262" r:id="rId16"/>
  </p:sldIdLst>
  <p:sldSz cx="9144000" cy="6858000" type="screen4x3"/>
  <p:notesSz cx="7010400" cy="939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84" autoAdjust="0"/>
    <p:restoredTop sz="94660"/>
  </p:normalViewPr>
  <p:slideViewPr>
    <p:cSldViewPr>
      <p:cViewPr varScale="1">
        <p:scale>
          <a:sx n="64" d="100"/>
          <a:sy n="64" d="100"/>
        </p:scale>
        <p:origin x="784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80ED-384B-422D-B0B8-6CC884AA335C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15F0A-FE33-4B4A-B817-A9932A674B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79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80ED-384B-422D-B0B8-6CC884AA335C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15F0A-FE33-4B4A-B817-A9932A674B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320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80ED-384B-422D-B0B8-6CC884AA335C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15F0A-FE33-4B4A-B817-A9932A674B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657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80ED-384B-422D-B0B8-6CC884AA335C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15F0A-FE33-4B4A-B817-A9932A674B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706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80ED-384B-422D-B0B8-6CC884AA335C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15F0A-FE33-4B4A-B817-A9932A674B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514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80ED-384B-422D-B0B8-6CC884AA335C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15F0A-FE33-4B4A-B817-A9932A674B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208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80ED-384B-422D-B0B8-6CC884AA335C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15F0A-FE33-4B4A-B817-A9932A674B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195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80ED-384B-422D-B0B8-6CC884AA335C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15F0A-FE33-4B4A-B817-A9932A674B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079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80ED-384B-422D-B0B8-6CC884AA335C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15F0A-FE33-4B4A-B817-A9932A674B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22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80ED-384B-422D-B0B8-6CC884AA335C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15F0A-FE33-4B4A-B817-A9932A674B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945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80ED-384B-422D-B0B8-6CC884AA335C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15F0A-FE33-4B4A-B817-A9932A674B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881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D80ED-384B-422D-B0B8-6CC884AA335C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15F0A-FE33-4B4A-B817-A9932A674B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3190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57326"/>
            <a:ext cx="2286000" cy="137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057400" y="3124200"/>
            <a:ext cx="4572000" cy="171739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</a:pPr>
            <a:r>
              <a:rPr kumimoji="0" 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SPEAK UP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</a:pPr>
            <a:r>
              <a:rPr kumimoji="0" 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SPEAK OUT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134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FFFF00"/>
                </a:solidFill>
              </a:rPr>
              <a:t>New Efforts - 2017</a:t>
            </a:r>
            <a:endParaRPr lang="en-US" u="sng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We have also just put together a team </a:t>
            </a:r>
            <a:r>
              <a:rPr lang="en-US" dirty="0"/>
              <a:t>called the </a:t>
            </a:r>
            <a:r>
              <a:rPr lang="en-US" u="sng" dirty="0"/>
              <a:t>Culture of Respect Initiative </a:t>
            </a:r>
            <a:r>
              <a:rPr lang="en-US" dirty="0"/>
              <a:t>which is part of an initiative sponsored by Student Affairs Professionals in Higher Education (NASPA).  This is a two-year </a:t>
            </a:r>
            <a:r>
              <a:rPr lang="en-US" dirty="0" smtClean="0"/>
              <a:t>program for which we have received some grant money.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The goal of the Culture of Respect Initiative is  </a:t>
            </a:r>
            <a:r>
              <a:rPr lang="en-US" dirty="0"/>
              <a:t>to develop a multi-stakeholder approach to educating one’s campus about issues related to sexual violence. </a:t>
            </a:r>
            <a:r>
              <a:rPr lang="en-US" dirty="0" smtClean="0"/>
              <a:t> At this initiate stage, the committee is reviewing all of the University’s policies and procedures to determine full compliance with federal laws and regulations. 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223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586642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Resources 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/>
              <a:ea typeface="+mj-ea"/>
              <a:cs typeface="+mj-cs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75" y="1356518"/>
            <a:ext cx="8297723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586642" y="1676400"/>
            <a:ext cx="8001000" cy="4434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WSU has a comprehensive list of available, helpful resources. This list can be accessed at: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None/>
              <a:tabLst/>
              <a:defRPr/>
            </a:pPr>
            <a:endParaRPr kumimoji="0" lang="en-US" sz="3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sz="2800" b="1" kern="0" dirty="0" smtClean="0">
                <a:solidFill>
                  <a:srgbClr val="FFFFFF"/>
                </a:solidFill>
                <a:latin typeface="Verdana"/>
              </a:rPr>
              <a:t>http://provost.wayne.edu/resources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sz="2800" b="1" kern="0" dirty="0" smtClean="0">
                <a:solidFill>
                  <a:srgbClr val="FFFFFF"/>
                </a:solidFill>
                <a:latin typeface="Verdana"/>
              </a:rPr>
              <a:t>http://www.doso.wayne.edu/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   student-conduct-services.htm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6928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/>
            </a:r>
            <a:br>
              <a:rPr kumimoji="0" lang="en-US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</a:br>
            <a:r>
              <a:rPr kumimoji="0" lang="en-US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/>
            </a:r>
            <a:br>
              <a:rPr kumimoji="0" lang="en-US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</a:br>
            <a:r>
              <a:rPr kumimoji="0" lang="en-US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/>
            </a:r>
            <a:br>
              <a:rPr kumimoji="0" lang="en-US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</a:br>
            <a:r>
              <a:rPr kumimoji="0" lang="en-US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/>
            </a:r>
            <a:br>
              <a:rPr kumimoji="0" lang="en-US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</a:br>
            <a:r>
              <a:rPr kumimoji="0" lang="en-US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/>
            </a:r>
            <a:br>
              <a:rPr kumimoji="0" lang="en-US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</a:br>
            <a:r>
              <a:rPr kumimoji="0" lang="en-US" sz="3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Confidentiality/Privacy </a:t>
            </a:r>
            <a:endParaRPr kumimoji="0" lang="en-US" sz="38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/>
              <a:ea typeface="+mj-ea"/>
              <a:cs typeface="+mj-cs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97" y="1356518"/>
            <a:ext cx="8297723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85800" y="2057400"/>
            <a:ext cx="7955280" cy="467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69900" marR="0" lvl="0" indent="-469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is VERY IMPORTANT</a:t>
            </a:r>
          </a:p>
          <a:p>
            <a:pPr marL="469900" marR="0" lvl="0" indent="-469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  All parties, witnesses and persons reporting are requested to maintain the confidentiality of the Complainant</a:t>
            </a:r>
          </a:p>
          <a:p>
            <a:pPr marL="469900" marR="0" lvl="0" indent="-469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kern="0" dirty="0">
                <a:solidFill>
                  <a:srgbClr val="FFFFFF"/>
                </a:solidFill>
                <a:latin typeface="Verdana"/>
              </a:rPr>
              <a:t> </a:t>
            </a:r>
            <a:r>
              <a:rPr lang="en-US" kern="0" dirty="0" smtClean="0">
                <a:solidFill>
                  <a:srgbClr val="FFFFFF"/>
                </a:solidFill>
                <a:latin typeface="Verdana"/>
              </a:rPr>
              <a:t>  </a:t>
            </a: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and Respondent and are encouraged </a:t>
            </a:r>
            <a:r>
              <a:rPr kumimoji="0" lang="en-US" sz="3000" b="0" i="0" u="sng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not to discuss</a:t>
            </a:r>
            <a:r>
              <a:rPr kumimoji="0" lang="en-US" sz="3000" b="0" i="0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</a:t>
            </a: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an investigation with other witnesses or persons. </a:t>
            </a:r>
          </a:p>
          <a:p>
            <a:pPr marL="469900" marR="0" lvl="0" indent="-469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</a:t>
            </a:r>
          </a:p>
          <a:p>
            <a:pPr marL="469900" marR="0" lvl="0" indent="-469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3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469900" marR="0" lvl="0" indent="-469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   </a:t>
            </a:r>
          </a:p>
          <a:p>
            <a:pPr marL="469900" marR="0" lvl="0" indent="-469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3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654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Confidentiality/Privacy (cont.)</a:t>
            </a:r>
            <a:endParaRPr kumimoji="0" lang="en-US" sz="38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/>
              <a:ea typeface="+mj-ea"/>
              <a:cs typeface="+mj-cs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49" y="1182434"/>
            <a:ext cx="8297723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83049" y="1669797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If a Complainant is unwilling or reluctant to participate in the investigation, or does not want his/her name mentioned, WSU is </a:t>
            </a:r>
            <a:r>
              <a:rPr kumimoji="0" lang="en-US" sz="2600" b="0" i="0" u="sng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still obligated to investigate.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None/>
              <a:tabLst/>
              <a:defRPr/>
            </a:pPr>
            <a:r>
              <a:rPr kumimoji="0" lang="en-US" sz="2600" b="0" i="0" u="sng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WSU will proceed in a way that takes into account the concerns of the Complainant </a:t>
            </a:r>
            <a:r>
              <a:rPr kumimoji="0" lang="en-US" sz="2600" b="0" i="0" u="sng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and</a:t>
            </a:r>
            <a:r>
              <a:rPr kumimoji="0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 WSU’s responsibility to provide a safe and non-discriminatory campus.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None/>
              <a:tabLst/>
              <a:defRPr/>
            </a:pPr>
            <a:endParaRPr kumimoji="0" lang="en-US" sz="26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None/>
              <a:tabLst/>
              <a:defRPr/>
            </a:pPr>
            <a:endParaRPr lang="en-US" sz="2700" b="1" kern="0" dirty="0" smtClean="0">
              <a:solidFill>
                <a:srgbClr val="FFFFFF"/>
              </a:solidFill>
              <a:latin typeface="Verdana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287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Continuing Efforts 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u="sng" dirty="0" smtClean="0">
                <a:solidFill>
                  <a:srgbClr val="FFFF00"/>
                </a:solidFill>
              </a:rPr>
              <a:t>To Inform The Campus Community</a:t>
            </a:r>
            <a:endParaRPr lang="en-US" u="sng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We are continually looking for new and better ways to get information to our campus community about:</a:t>
            </a:r>
          </a:p>
          <a:p>
            <a:r>
              <a:rPr lang="en-US" sz="2800" dirty="0" smtClean="0"/>
              <a:t>the University’s responsibilities under Title IX, which includes the duty of responsible employees to report and the duty to investigate;</a:t>
            </a:r>
          </a:p>
          <a:p>
            <a:r>
              <a:rPr lang="en-US" sz="2800" dirty="0" smtClean="0"/>
              <a:t>about where and how to report an incident.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We are open to any suggestions or guidance you can provide, particularly with regard to training faculty on these issues.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27683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74675" y="351518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University Policies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/>
              <a:ea typeface="+mj-ea"/>
              <a:cs typeface="+mj-cs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75" y="1356518"/>
            <a:ext cx="8297723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74675" y="1843881"/>
            <a:ext cx="8001000" cy="44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WSU’s Sexual Discrimination, Sexual Harassment and Sexual Assault policies apply to all faculty, staff and students. These policies are listed together at: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None/>
              <a:tabLst/>
              <a:defRPr/>
            </a:pPr>
            <a:endParaRPr kumimoji="0" lang="en-US" sz="3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None/>
              <a:tabLst/>
              <a:defRPr/>
            </a:pPr>
            <a:r>
              <a:rPr lang="en-US" sz="2800" b="1" kern="0" dirty="0" smtClean="0">
                <a:solidFill>
                  <a:srgbClr val="FFFFFF"/>
                </a:solidFill>
                <a:latin typeface="Verdana"/>
              </a:rPr>
              <a:t>http://oeo.wayne.edu/policies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</a:endParaRPr>
          </a:p>
          <a:p>
            <a:pPr marL="0" lvl="0" indent="0" algn="ctr">
              <a:buClr>
                <a:srgbClr val="FFFF00"/>
              </a:buClr>
              <a:buNone/>
              <a:defRPr/>
            </a:pPr>
            <a:r>
              <a:rPr lang="en-US" sz="2800" b="1" kern="0" dirty="0" smtClean="0">
                <a:solidFill>
                  <a:srgbClr val="FFFFFF"/>
                </a:solidFill>
                <a:latin typeface="Verdana"/>
              </a:rPr>
              <a:t>http://provost.wayne.edu/resources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itchFamily="2" charset="2"/>
              <a:buChar char="Ø"/>
              <a:tabLst/>
              <a:defRPr/>
            </a:pPr>
            <a:endParaRPr kumimoji="0" lang="en-US" sz="3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itchFamily="2" charset="2"/>
              <a:buChar char="Ø"/>
              <a:tabLst/>
              <a:defRPr/>
            </a:pPr>
            <a:endParaRPr kumimoji="0" lang="en-US" sz="3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871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What Are We Doing?</a:t>
            </a:r>
            <a:endParaRPr lang="en-US" sz="4000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87784"/>
            <a:ext cx="8229600" cy="4979395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FFFF00"/>
                </a:solidFill>
              </a:rPr>
              <a:t>  </a:t>
            </a:r>
            <a:r>
              <a:rPr lang="en-US" sz="3600" dirty="0" smtClean="0"/>
              <a:t>Wayne has always taken sexual assault and</a:t>
            </a:r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   sexual harassment seriously.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FFFF00"/>
                </a:solidFill>
              </a:rPr>
              <a:t>  </a:t>
            </a:r>
            <a:r>
              <a:rPr lang="en-US" sz="3600" dirty="0" smtClean="0"/>
              <a:t>We continue to meet WSU’s obligations under Title IX</a:t>
            </a:r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   and WSU’s own policies, both of which are significant</a:t>
            </a:r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   and important.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FFFF00"/>
                </a:solidFill>
              </a:rPr>
              <a:t>  </a:t>
            </a:r>
            <a:r>
              <a:rPr lang="en-US" sz="4000" dirty="0" smtClean="0"/>
              <a:t>We have introduced new measures and are </a:t>
            </a:r>
          </a:p>
          <a:p>
            <a:pPr marL="0" indent="0">
              <a:buNone/>
            </a:pPr>
            <a:r>
              <a:rPr lang="en-US" sz="4000" dirty="0" smtClean="0"/>
              <a:t>      continually looking for ways to do more.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 smtClean="0"/>
          </a:p>
          <a:p>
            <a:pPr marL="0" indent="0" algn="ctr">
              <a:buNone/>
            </a:pPr>
            <a:endParaRPr lang="en-US" sz="3700" dirty="0" smtClean="0"/>
          </a:p>
          <a:p>
            <a:pPr marL="0" indent="0" algn="ctr">
              <a:buNone/>
            </a:pPr>
            <a:r>
              <a:rPr lang="en-US" b="1" dirty="0" smtClean="0"/>
              <a:t>   </a:t>
            </a:r>
          </a:p>
          <a:p>
            <a:pPr marL="0" indent="0" algn="ctr">
              <a:buNone/>
            </a:pPr>
            <a:r>
              <a:rPr lang="en-US" sz="4300" b="1" dirty="0" smtClean="0"/>
              <a:t>IT IS THE RIGHT THING TO DO!</a:t>
            </a:r>
            <a:endParaRPr lang="en-US" sz="43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27" y="1011534"/>
            <a:ext cx="830421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8900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New Measures Implemented </a:t>
            </a:r>
            <a:br>
              <a:rPr lang="en-US" dirty="0" smtClean="0">
                <a:solidFill>
                  <a:srgbClr val="FFFF00"/>
                </a:solidFill>
              </a:rPr>
            </a:b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709" y="1533525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/>
              <a:t>An online training module for students: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</a:t>
            </a:r>
            <a:r>
              <a:rPr lang="en-US" sz="2800" u="sng" dirty="0" smtClean="0"/>
              <a:t>Understanding Sexual Harassment and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</a:t>
            </a:r>
            <a:r>
              <a:rPr lang="en-US" sz="2800" u="sng" dirty="0" smtClean="0"/>
              <a:t>Sexual Assault</a:t>
            </a:r>
            <a:r>
              <a:rPr lang="en-US" sz="2800" dirty="0" smtClean="0"/>
              <a:t> - title9training.wayne.edu/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FFFF00"/>
                </a:solidFill>
              </a:rPr>
              <a:t>   </a:t>
            </a:r>
            <a:r>
              <a:rPr lang="en-US" sz="2800" dirty="0" smtClean="0"/>
              <a:t>Title IX power point for staff – which is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available on DOSO, Housing, OEO and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OGC websites for easy reference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rgbClr val="FFFF00"/>
                </a:solidFill>
              </a:rPr>
              <a:t>    </a:t>
            </a:r>
            <a:r>
              <a:rPr lang="en-US" sz="2800" dirty="0" smtClean="0"/>
              <a:t>Title IX power point for faculty – which is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available on the Provost’s website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rgbClr val="FFFF00"/>
                </a:solidFill>
              </a:rPr>
              <a:t>    </a:t>
            </a:r>
            <a:r>
              <a:rPr lang="en-US" sz="2800" dirty="0" smtClean="0"/>
              <a:t>Bystander intervention training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rgbClr val="FFFF00"/>
                </a:solidFill>
              </a:rPr>
              <a:t>   </a:t>
            </a:r>
            <a:r>
              <a:rPr lang="en-US" sz="2800" dirty="0" smtClean="0"/>
              <a:t>Sexual Misconduct Brochures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32765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74675" y="288226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Where to Report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/>
              <a:ea typeface="+mj-ea"/>
              <a:cs typeface="+mj-cs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15" y="1260569"/>
            <a:ext cx="8297723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82612" y="1747932"/>
            <a:ext cx="7993063" cy="434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69900" marR="0" lvl="0" indent="-469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itchFamily="2" charset="2"/>
              <a:buChar char="o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In general, if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you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 are a victim, witness or become aware of any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sexual misconduct </a:t>
            </a:r>
            <a:r>
              <a:rPr kumimoji="0" lang="en-US" sz="280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on campus, in a university program, or at a university-s</a:t>
            </a:r>
            <a:r>
              <a:rPr lang="en-US" sz="2800" kern="0" dirty="0" err="1" smtClean="0">
                <a:solidFill>
                  <a:srgbClr val="FFFFFF"/>
                </a:solidFill>
                <a:latin typeface="Verdana"/>
              </a:rPr>
              <a:t>ponsored</a:t>
            </a:r>
            <a:r>
              <a:rPr lang="en-US" sz="2800" kern="0" dirty="0" smtClean="0">
                <a:solidFill>
                  <a:srgbClr val="FFFFFF"/>
                </a:solidFill>
                <a:latin typeface="Verdana"/>
              </a:rPr>
              <a:t> event, you should immediately report the incident to the </a:t>
            </a:r>
            <a:r>
              <a:rPr lang="en-US" sz="2800" b="1" kern="0" dirty="0" smtClean="0">
                <a:solidFill>
                  <a:srgbClr val="FFFFFF"/>
                </a:solidFill>
                <a:latin typeface="Verdana"/>
              </a:rPr>
              <a:t>Wayne State Police (577-2222).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</a:endParaRPr>
          </a:p>
          <a:p>
            <a:pPr marL="469900" marR="0" lvl="0" indent="-469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itchFamily="2" charset="2"/>
              <a:buChar char="o"/>
              <a:tabLst/>
              <a:defRPr/>
            </a:pPr>
            <a:r>
              <a:rPr kumimoji="0" lang="en-US" sz="280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Faculty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are advised to report all other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None/>
              <a:tabLst/>
              <a:defRPr/>
            </a:pPr>
            <a:r>
              <a:rPr lang="en-US" sz="2800" kern="0" dirty="0">
                <a:solidFill>
                  <a:srgbClr val="FFFFFF"/>
                </a:solidFill>
                <a:latin typeface="Verdana"/>
              </a:rPr>
              <a:t> </a:t>
            </a:r>
            <a:r>
              <a:rPr lang="en-US" sz="2800" kern="0" dirty="0" smtClean="0">
                <a:solidFill>
                  <a:srgbClr val="FFFFFF"/>
                </a:solidFill>
                <a:latin typeface="Verdana"/>
              </a:rPr>
              <a:t>   sexual misconduct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to their Chair.  </a:t>
            </a:r>
          </a:p>
        </p:txBody>
      </p:sp>
    </p:spTree>
    <p:extLst>
      <p:ext uri="{BB962C8B-B14F-4D97-AF65-F5344CB8AC3E}">
        <p14:creationId xmlns:p14="http://schemas.microsoft.com/office/powerpoint/2010/main" val="24629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Where To Report</a:t>
            </a:r>
            <a:endParaRPr lang="en-US" sz="4000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Academic staff are advised to report all </a:t>
            </a:r>
          </a:p>
          <a:p>
            <a:pPr marL="0" indent="0">
              <a:buNone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other sexual misconduct to their </a:t>
            </a:r>
          </a:p>
          <a:p>
            <a:pPr marL="0" indent="0">
              <a:buNone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supervisor. </a:t>
            </a:r>
          </a:p>
          <a:p>
            <a:pPr marL="0" indent="0">
              <a:buNone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Chairs and supervisors who receive a </a:t>
            </a:r>
          </a:p>
          <a:p>
            <a:pPr marL="0" indent="0">
              <a:buNone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report of sexual </a:t>
            </a:r>
            <a:r>
              <a:rPr lang="en-US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misconduct </a:t>
            </a: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must</a:t>
            </a:r>
            <a:r>
              <a:rPr lang="en-US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report </a:t>
            </a:r>
            <a:endParaRPr lang="en-US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r>
              <a:rPr lang="en-US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it </a:t>
            </a:r>
            <a:r>
              <a:rPr lang="en-US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to the </a:t>
            </a: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Title </a:t>
            </a:r>
            <a:r>
              <a:rPr lang="en-US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IX Coordinator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or </a:t>
            </a:r>
            <a:r>
              <a:rPr lang="en-US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Title </a:t>
            </a:r>
          </a:p>
          <a:p>
            <a:pPr marL="0" indent="0">
              <a:buNone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IX Deputy </a:t>
            </a: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Coordinator</a:t>
            </a:r>
            <a:r>
              <a:rPr lang="en-US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4" y="1066800"/>
            <a:ext cx="8297863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4659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Title IX Coordinators</a:t>
            </a:r>
            <a:endParaRPr kumimoji="0" lang="en-US" sz="38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/>
              <a:ea typeface="+mj-ea"/>
              <a:cs typeface="+mj-cs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2" y="1277143"/>
            <a:ext cx="8297723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72708" y="1764506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Linda M. Galante, Associate General Counsel, is WSU’s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Interim Title IX Coordinator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 (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577-2268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Dean David Strauss, Dean of Students, is WSU’s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Title IX Deputy Coordinator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 (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577-1010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)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itchFamily="2" charset="2"/>
              <a:buChar char="Ø"/>
              <a:tabLst/>
              <a:defRPr/>
            </a:pPr>
            <a:endParaRPr lang="en-US" sz="2400" kern="0" dirty="0">
              <a:solidFill>
                <a:srgbClr val="FFFFFF"/>
              </a:solidFill>
              <a:latin typeface="Verdana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Dawn Marshall, OEO,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Title IX Deputy Coordinator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,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577-2280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itchFamily="2" charset="2"/>
              <a:buChar char="Ø"/>
              <a:tabLst/>
              <a:defRPr/>
            </a:pPr>
            <a:endParaRPr lang="en-US" sz="2400" kern="0" dirty="0">
              <a:solidFill>
                <a:srgbClr val="FFFFFF"/>
              </a:solidFill>
              <a:latin typeface="Verdana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itchFamily="2" charset="2"/>
              <a:buChar char="Ø"/>
              <a:tabLst/>
              <a:defRPr/>
            </a:pPr>
            <a:endParaRPr kumimoji="0" lang="en-US" sz="3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3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469900" marR="0" lvl="0" indent="-469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3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510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FFFF00"/>
                </a:solidFill>
              </a:rPr>
              <a:t>        WSU’s Approach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FFFF00"/>
                </a:solidFill>
              </a:rPr>
              <a:t>    </a:t>
            </a:r>
            <a:r>
              <a:rPr lang="en-US" dirty="0" smtClean="0"/>
              <a:t>We use a team approach:</a:t>
            </a:r>
          </a:p>
          <a:p>
            <a:r>
              <a:rPr lang="en-US" sz="2800" dirty="0" smtClean="0"/>
              <a:t>     Title IX Coordinator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Dean of Students, Title IX Deputy Coordinator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Chief of Police and his designee Lt.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David Scott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Associate General Counsel 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Director of Housing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Director of Counseling &amp; Psychological    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Services (CAPS)</a:t>
            </a:r>
          </a:p>
          <a:p>
            <a:pPr marL="0" indent="0">
              <a:buNone/>
            </a:pPr>
            <a:r>
              <a:rPr lang="en-US" sz="2800" dirty="0" smtClean="0"/>
              <a:t>We strive to ensure every incident is investigated and handled properly and fairly.</a:t>
            </a:r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74" y="1112836"/>
            <a:ext cx="8297723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6231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65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FFFF00"/>
                </a:solidFill>
                <a:latin typeface="Verdana "/>
              </a:rPr>
              <a:t/>
            </a:r>
            <a:br>
              <a:rPr lang="en-US" dirty="0" smtClean="0">
                <a:solidFill>
                  <a:srgbClr val="FFFF00"/>
                </a:solidFill>
                <a:latin typeface="Verdana "/>
              </a:rPr>
            </a:br>
            <a:r>
              <a:rPr lang="en-US" dirty="0" smtClean="0">
                <a:solidFill>
                  <a:srgbClr val="FFFF00"/>
                </a:solidFill>
                <a:latin typeface="Verdana "/>
              </a:rPr>
              <a:t>   </a:t>
            </a:r>
            <a:r>
              <a:rPr lang="en-US" u="sng" dirty="0" smtClean="0">
                <a:solidFill>
                  <a:srgbClr val="FFFF00"/>
                </a:solidFill>
                <a:latin typeface="Verdana "/>
              </a:rPr>
              <a:t>What Happens After A Report </a:t>
            </a:r>
            <a:r>
              <a:rPr lang="en-US" dirty="0" smtClean="0">
                <a:solidFill>
                  <a:srgbClr val="FFFF00"/>
                </a:solidFill>
                <a:latin typeface="Verdana "/>
              </a:rPr>
              <a:t/>
            </a:r>
            <a:br>
              <a:rPr lang="en-US" dirty="0" smtClean="0">
                <a:solidFill>
                  <a:srgbClr val="FFFF00"/>
                </a:solidFill>
                <a:latin typeface="Verdana "/>
              </a:rPr>
            </a:br>
            <a:r>
              <a:rPr lang="en-US" dirty="0" smtClean="0">
                <a:solidFill>
                  <a:srgbClr val="FFFF00"/>
                </a:solidFill>
                <a:latin typeface="Verdana "/>
              </a:rPr>
              <a:t>        </a:t>
            </a:r>
            <a:r>
              <a:rPr lang="en-US" u="sng" dirty="0" smtClean="0">
                <a:solidFill>
                  <a:srgbClr val="FFFF00"/>
                </a:solidFill>
                <a:latin typeface="Verdana "/>
              </a:rPr>
              <a:t>Is Made</a:t>
            </a:r>
            <a:br>
              <a:rPr lang="en-US" u="sng" dirty="0" smtClean="0">
                <a:solidFill>
                  <a:srgbClr val="FFFF00"/>
                </a:solidFill>
                <a:latin typeface="Verdana "/>
              </a:rPr>
            </a:br>
            <a:endParaRPr lang="en-US" u="sng" dirty="0">
              <a:solidFill>
                <a:srgbClr val="FFFF00"/>
              </a:solidFill>
              <a:latin typeface="Verdana 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464491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1200" dirty="0" smtClean="0">
                <a:solidFill>
                  <a:srgbClr val="FFFF00"/>
                </a:solidFill>
              </a:rPr>
              <a:t>  </a:t>
            </a:r>
            <a:r>
              <a:rPr lang="en-US" sz="112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11200" dirty="0" smtClean="0"/>
              <a:t>   WSU will provide interim measures, such as a </a:t>
            </a:r>
          </a:p>
          <a:p>
            <a:pPr marL="0" indent="0">
              <a:buNone/>
            </a:pPr>
            <a:r>
              <a:rPr lang="en-US" sz="11200" dirty="0"/>
              <a:t> </a:t>
            </a:r>
            <a:r>
              <a:rPr lang="en-US" sz="11200" dirty="0" smtClean="0"/>
              <a:t>      no contact order, a change in housing or </a:t>
            </a:r>
          </a:p>
          <a:p>
            <a:pPr marL="0" indent="0">
              <a:buNone/>
            </a:pPr>
            <a:r>
              <a:rPr lang="en-US" sz="11200" dirty="0"/>
              <a:t> </a:t>
            </a:r>
            <a:r>
              <a:rPr lang="en-US" sz="11200" dirty="0" smtClean="0"/>
              <a:t>      classes or an administrative withdrawal </a:t>
            </a:r>
          </a:p>
          <a:p>
            <a:pPr marL="0" indent="0">
              <a:buNone/>
            </a:pPr>
            <a:endParaRPr lang="en-US" sz="11200" dirty="0" smtClean="0"/>
          </a:p>
          <a:p>
            <a:pPr>
              <a:buFont typeface="Wingdings" pitchFamily="2" charset="2"/>
              <a:buChar char="Ø"/>
            </a:pPr>
            <a:r>
              <a:rPr lang="en-US" sz="11200" dirty="0">
                <a:solidFill>
                  <a:srgbClr val="FFFF00"/>
                </a:solidFill>
              </a:rPr>
              <a:t> </a:t>
            </a:r>
            <a:r>
              <a:rPr lang="en-US" sz="11200" dirty="0" smtClean="0">
                <a:solidFill>
                  <a:srgbClr val="FFFF00"/>
                </a:solidFill>
              </a:rPr>
              <a:t>  </a:t>
            </a:r>
            <a:r>
              <a:rPr lang="en-US" sz="11200" dirty="0" smtClean="0"/>
              <a:t>WSU will promptly, reliably and fairly </a:t>
            </a:r>
          </a:p>
          <a:p>
            <a:pPr marL="0" indent="0">
              <a:buNone/>
            </a:pPr>
            <a:r>
              <a:rPr lang="en-US" sz="11200" dirty="0"/>
              <a:t> </a:t>
            </a:r>
            <a:r>
              <a:rPr lang="en-US" sz="11200" dirty="0" smtClean="0"/>
              <a:t>      </a:t>
            </a:r>
            <a:r>
              <a:rPr lang="en-US" sz="11200" u="sng" dirty="0" smtClean="0"/>
              <a:t>investigate</a:t>
            </a:r>
            <a:r>
              <a:rPr lang="en-US" sz="11200" dirty="0" smtClean="0"/>
              <a:t> </a:t>
            </a:r>
            <a:r>
              <a:rPr lang="en-US" sz="11200" dirty="0"/>
              <a:t>and take </a:t>
            </a:r>
            <a:r>
              <a:rPr lang="en-US" sz="11200" dirty="0" smtClean="0"/>
              <a:t>appropriate action for</a:t>
            </a:r>
            <a:endParaRPr lang="en-US" sz="11200" dirty="0"/>
          </a:p>
          <a:p>
            <a:pPr marL="0" indent="0">
              <a:buNone/>
            </a:pPr>
            <a:r>
              <a:rPr lang="en-US" sz="11200" dirty="0"/>
              <a:t>       </a:t>
            </a:r>
            <a:r>
              <a:rPr lang="en-US" sz="11200" dirty="0" smtClean="0"/>
              <a:t>all incidents sexual misconduct </a:t>
            </a:r>
          </a:p>
          <a:p>
            <a:pPr marL="0" indent="0">
              <a:buNone/>
            </a:pPr>
            <a:endParaRPr lang="en-US" sz="11200" dirty="0" smtClean="0"/>
          </a:p>
          <a:p>
            <a:pPr>
              <a:buFont typeface="Wingdings" pitchFamily="2" charset="2"/>
              <a:buChar char="Ø"/>
            </a:pPr>
            <a:r>
              <a:rPr lang="en-US" sz="11200" dirty="0" smtClean="0">
                <a:solidFill>
                  <a:srgbClr val="FFFF00"/>
                </a:solidFill>
              </a:rPr>
              <a:t>   </a:t>
            </a:r>
            <a:r>
              <a:rPr lang="en-US" sz="11200" dirty="0" smtClean="0"/>
              <a:t>WSU will provide </a:t>
            </a:r>
            <a:r>
              <a:rPr lang="en-US" sz="11200" dirty="0"/>
              <a:t>information </a:t>
            </a:r>
            <a:r>
              <a:rPr lang="en-US" sz="11200" dirty="0" smtClean="0"/>
              <a:t>on available </a:t>
            </a:r>
          </a:p>
          <a:p>
            <a:pPr marL="0" indent="0">
              <a:buNone/>
            </a:pPr>
            <a:r>
              <a:rPr lang="en-US" sz="11200" dirty="0"/>
              <a:t> </a:t>
            </a:r>
            <a:r>
              <a:rPr lang="en-US" sz="11200" dirty="0" smtClean="0"/>
              <a:t>      resources</a:t>
            </a:r>
          </a:p>
          <a:p>
            <a:pPr marL="0" indent="0">
              <a:buNone/>
            </a:pPr>
            <a:endParaRPr lang="en-US" sz="11200" dirty="0"/>
          </a:p>
          <a:p>
            <a:pPr marL="0" indent="0">
              <a:buNone/>
            </a:pPr>
            <a:endParaRPr lang="en-US" sz="11200" dirty="0"/>
          </a:p>
          <a:p>
            <a:pPr marL="0" indent="0">
              <a:buNone/>
            </a:pPr>
            <a:endParaRPr lang="en-US" sz="11200" dirty="0" smtClean="0"/>
          </a:p>
          <a:p>
            <a:pPr>
              <a:buFont typeface="Wingdings" pitchFamily="2" charset="2"/>
              <a:buChar char="Ø"/>
            </a:pPr>
            <a:endParaRPr lang="en-US" sz="11200" dirty="0"/>
          </a:p>
        </p:txBody>
      </p:sp>
    </p:spTree>
    <p:extLst>
      <p:ext uri="{BB962C8B-B14F-4D97-AF65-F5344CB8AC3E}">
        <p14:creationId xmlns:p14="http://schemas.microsoft.com/office/powerpoint/2010/main" val="2957855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FFFF00"/>
                </a:solidFill>
              </a:rPr>
              <a:t>New Efforts In 2016</a:t>
            </a:r>
            <a:endParaRPr lang="en-US" u="sng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330" y="1417638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Last fall, we launched </a:t>
            </a:r>
            <a:r>
              <a:rPr lang="en-US" sz="2800" dirty="0"/>
              <a:t>our first </a:t>
            </a:r>
            <a:r>
              <a:rPr lang="en-US" sz="2800" u="sng" dirty="0"/>
              <a:t>Climate Survey on </a:t>
            </a:r>
            <a:r>
              <a:rPr lang="en-US" sz="2800" u="sng" dirty="0" smtClean="0"/>
              <a:t>Unwanted Sexual Contact</a:t>
            </a:r>
            <a:r>
              <a:rPr lang="en-US" sz="2800" dirty="0" smtClean="0"/>
              <a:t>. </a:t>
            </a:r>
            <a:r>
              <a:rPr lang="en-US" sz="2800" dirty="0" smtClean="0"/>
              <a:t>Participation </a:t>
            </a:r>
            <a:r>
              <a:rPr lang="en-US" sz="2800" dirty="0"/>
              <a:t>was good. </a:t>
            </a:r>
            <a:r>
              <a:rPr lang="en-US" sz="2800" dirty="0" smtClean="0"/>
              <a:t>We are working with the Center for Urban Studies on finalizing the results in a comprehensive report. Our initial feedback </a:t>
            </a:r>
            <a:r>
              <a:rPr lang="en-US" sz="2800" dirty="0"/>
              <a:t>has revealed (a) no serious, unanticipated concerns on the issue of Title IX; and (b) an awareness by our student body on where to make reports of Title IX violations. 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We are part of a team initiated by the Wayne County Prosecutor’s Office </a:t>
            </a:r>
            <a:r>
              <a:rPr lang="en-US" sz="2800" dirty="0"/>
              <a:t>called </a:t>
            </a:r>
            <a:r>
              <a:rPr lang="en-US" sz="2800" dirty="0" smtClean="0"/>
              <a:t>Community </a:t>
            </a:r>
            <a:r>
              <a:rPr lang="en-US" sz="2800" dirty="0"/>
              <a:t>Sexual Assault Resources Team (</a:t>
            </a:r>
            <a:r>
              <a:rPr lang="en-US" sz="2800" u="sng" dirty="0"/>
              <a:t>C-SART</a:t>
            </a:r>
            <a:r>
              <a:rPr lang="en-US" sz="2800" dirty="0" smtClean="0"/>
              <a:t>).  We meet quarterly and have a list serve so members can collaborate and share information and concerns on Title IX.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42598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8">
      <a:dk1>
        <a:sysClr val="windowText" lastClr="000000"/>
      </a:dk1>
      <a:lt1>
        <a:sysClr val="window" lastClr="FFFFFF"/>
      </a:lt1>
      <a:dk2>
        <a:srgbClr val="2B4E26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886</TotalTime>
  <Words>885</Words>
  <Application>Microsoft Office PowerPoint</Application>
  <PresentationFormat>On-screen Show (4:3)</PresentationFormat>
  <Paragraphs>108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Verdana</vt:lpstr>
      <vt:lpstr>Verdana </vt:lpstr>
      <vt:lpstr>Wingdings</vt:lpstr>
      <vt:lpstr>Office Theme</vt:lpstr>
      <vt:lpstr>PowerPoint Presentation</vt:lpstr>
      <vt:lpstr>What Are We Doing?</vt:lpstr>
      <vt:lpstr>New Measures Implemented  </vt:lpstr>
      <vt:lpstr>PowerPoint Presentation</vt:lpstr>
      <vt:lpstr>Where To Report</vt:lpstr>
      <vt:lpstr>PowerPoint Presentation</vt:lpstr>
      <vt:lpstr>        WSU’s Approach</vt:lpstr>
      <vt:lpstr>    What Happens After A Report          Is Made </vt:lpstr>
      <vt:lpstr>New Efforts In 2016</vt:lpstr>
      <vt:lpstr>New Efforts - 2017</vt:lpstr>
      <vt:lpstr>PowerPoint Presentation</vt:lpstr>
      <vt:lpstr>PowerPoint Presentation</vt:lpstr>
      <vt:lpstr>PowerPoint Presentation</vt:lpstr>
      <vt:lpstr>Continuing Efforts  To Inform The Campus Community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Dana Rudnicki</dc:creator>
  <cp:lastModifiedBy>Linda Galante</cp:lastModifiedBy>
  <cp:revision>100</cp:revision>
  <cp:lastPrinted>2016-08-16T18:02:27Z</cp:lastPrinted>
  <dcterms:created xsi:type="dcterms:W3CDTF">2014-07-16T15:19:47Z</dcterms:created>
  <dcterms:modified xsi:type="dcterms:W3CDTF">2017-05-03T15:28:19Z</dcterms:modified>
</cp:coreProperties>
</file>